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2"/>
  </p:notesMasterIdLst>
  <p:handoutMasterIdLst>
    <p:handoutMasterId r:id="rId43"/>
  </p:handoutMasterIdLst>
  <p:sldIdLst>
    <p:sldId id="335" r:id="rId2"/>
    <p:sldId id="271" r:id="rId3"/>
    <p:sldId id="273" r:id="rId4"/>
    <p:sldId id="321" r:id="rId5"/>
    <p:sldId id="322" r:id="rId6"/>
    <p:sldId id="274" r:id="rId7"/>
    <p:sldId id="276" r:id="rId8"/>
    <p:sldId id="305" r:id="rId9"/>
    <p:sldId id="315" r:id="rId10"/>
    <p:sldId id="277" r:id="rId11"/>
    <p:sldId id="283" r:id="rId12"/>
    <p:sldId id="278" r:id="rId13"/>
    <p:sldId id="292" r:id="rId14"/>
    <p:sldId id="291" r:id="rId15"/>
    <p:sldId id="293" r:id="rId16"/>
    <p:sldId id="290" r:id="rId17"/>
    <p:sldId id="300" r:id="rId18"/>
    <p:sldId id="301" r:id="rId19"/>
    <p:sldId id="317" r:id="rId20"/>
    <p:sldId id="319" r:id="rId21"/>
    <p:sldId id="320" r:id="rId22"/>
    <p:sldId id="323" r:id="rId23"/>
    <p:sldId id="324" r:id="rId24"/>
    <p:sldId id="325" r:id="rId25"/>
    <p:sldId id="326" r:id="rId26"/>
    <p:sldId id="318" r:id="rId27"/>
    <p:sldId id="327" r:id="rId28"/>
    <p:sldId id="328" r:id="rId29"/>
    <p:sldId id="330" r:id="rId30"/>
    <p:sldId id="331" r:id="rId31"/>
    <p:sldId id="333" r:id="rId32"/>
    <p:sldId id="332" r:id="rId33"/>
    <p:sldId id="294" r:id="rId34"/>
    <p:sldId id="295" r:id="rId35"/>
    <p:sldId id="298" r:id="rId36"/>
    <p:sldId id="310" r:id="rId37"/>
    <p:sldId id="313" r:id="rId38"/>
    <p:sldId id="314" r:id="rId39"/>
    <p:sldId id="299" r:id="rId40"/>
    <p:sldId id="334" r:id="rId41"/>
  </p:sldIdLst>
  <p:sldSz cx="9144000" cy="5143500" type="screen16x9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  <a:srgbClr val="CC6600"/>
    <a:srgbClr val="996633"/>
    <a:srgbClr val="993300"/>
    <a:srgbClr val="FFCC99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00" y="-4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E677AC1-6896-8247-AA56-FC27C0FD4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B8C4C1C-06D4-2C49-9F49-CD2E4D9D8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88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C16_ppt_front_16-9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04800" y="1276350"/>
            <a:ext cx="6477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GDC16_ppt_front_16-9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2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33400" y="1276350"/>
            <a:ext cx="8001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DC16_ppt_front_16-9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52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C16_ppt_back_16-9_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4" name="Picture 3" descr="GDC16_ppt_back_16-9_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1" r:id="rId3"/>
    <p:sldLayoutId id="2147483680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 sz="2400">
          <a:solidFill>
            <a:srgbClr val="000000"/>
          </a:solidFill>
          <a:latin typeface="+mn-lt"/>
          <a:ea typeface="ヒラギノ角ゴ Pro W3" pitchFamily="45" charset="-128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 sz="2000">
          <a:solidFill>
            <a:srgbClr val="000000"/>
          </a:solidFill>
          <a:latin typeface="+mn-lt"/>
          <a:ea typeface="ヒラギノ角ゴ Pro W3" pitchFamily="45" charset="-128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0000"/>
        <a:buFont typeface="Verdana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5" Type="http://schemas.openxmlformats.org/officeDocument/2006/relationships/image" Target="../media/image9.jpeg"/><Relationship Id="rId6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the </a:t>
            </a:r>
            <a:r>
              <a:rPr lang="en-US" dirty="0"/>
              <a:t>T</a:t>
            </a:r>
            <a:r>
              <a:rPr lang="en-US" dirty="0" smtClean="0"/>
              <a:t>wo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Connect them any way you like</a:t>
            </a:r>
          </a:p>
          <a:p>
            <a:r>
              <a:rPr lang="en-US" dirty="0" smtClean="0"/>
              <a:t>Don’t worry about original constraints. </a:t>
            </a:r>
          </a:p>
          <a:p>
            <a:r>
              <a:rPr lang="en-US" dirty="0" smtClean="0"/>
              <a:t>Play the new game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248150"/>
            <a:ext cx="269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0000"/>
                </a:solidFill>
              </a:rPr>
              <a:t>Work until 3:</a:t>
            </a:r>
            <a:r>
              <a:rPr lang="en-US" i="1" dirty="0" smtClean="0">
                <a:solidFill>
                  <a:srgbClr val="000000"/>
                </a:solidFill>
              </a:rPr>
              <a:t>45</a:t>
            </a:r>
            <a:endParaRPr lang="en-US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How did your choice affect the game length?</a:t>
            </a:r>
          </a:p>
          <a:p>
            <a:r>
              <a:rPr lang="en-US" dirty="0" smtClean="0"/>
              <a:t>Was there a “dominant” game?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vs. Series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895600" y="1543050"/>
            <a:ext cx="3378200" cy="1600200"/>
            <a:chOff x="5562600" y="1885950"/>
            <a:chExt cx="2895600" cy="1371600"/>
          </a:xfrm>
        </p:grpSpPr>
        <p:cxnSp>
          <p:nvCxnSpPr>
            <p:cNvPr id="25" name="Curved Connector 24"/>
            <p:cNvCxnSpPr>
              <a:stCxn id="13" idx="6"/>
              <a:endCxn id="5" idx="3"/>
            </p:cNvCxnSpPr>
            <p:nvPr/>
          </p:nvCxnSpPr>
          <p:spPr bwMode="auto">
            <a:xfrm flipV="1">
              <a:off x="6172200" y="2787276"/>
              <a:ext cx="1765674" cy="165474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Curved Connector 11"/>
            <p:cNvCxnSpPr>
              <a:stCxn id="4" idx="6"/>
              <a:endCxn id="5" idx="1"/>
            </p:cNvCxnSpPr>
            <p:nvPr/>
          </p:nvCxnSpPr>
          <p:spPr bwMode="auto">
            <a:xfrm>
              <a:off x="6172200" y="2190750"/>
              <a:ext cx="1765674" cy="165474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" name="Oval 3"/>
            <p:cNvSpPr/>
            <p:nvPr/>
          </p:nvSpPr>
          <p:spPr bwMode="auto">
            <a:xfrm>
              <a:off x="5562600" y="18859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7848600" y="22669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477000" y="19621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Verdana" pitchFamily="45" charset="0"/>
                </a:rPr>
                <a:t>Home Game</a:t>
              </a:r>
              <a:endPara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477000" y="27241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Verdana" pitchFamily="45" charset="0"/>
                </a:rPr>
                <a:t>Visitor</a:t>
              </a:r>
            </a:p>
            <a:p>
              <a:pPr algn="ctr"/>
              <a:r>
                <a:rPr kumimoji="1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45" charset="0"/>
                </a:rPr>
                <a:t>Game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562600" y="26479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" y="3790950"/>
            <a:ext cx="8001000" cy="914400"/>
            <a:chOff x="609600" y="3562350"/>
            <a:chExt cx="5334000" cy="609600"/>
          </a:xfrm>
        </p:grpSpPr>
        <p:cxnSp>
          <p:nvCxnSpPr>
            <p:cNvPr id="15" name="Curved Connector 14"/>
            <p:cNvCxnSpPr>
              <a:stCxn id="22" idx="6"/>
              <a:endCxn id="18" idx="2"/>
            </p:cNvCxnSpPr>
            <p:nvPr/>
          </p:nvCxnSpPr>
          <p:spPr bwMode="auto">
            <a:xfrm>
              <a:off x="3657600" y="3867150"/>
              <a:ext cx="1676400" cy="127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Curved Connector 15"/>
            <p:cNvCxnSpPr>
              <a:stCxn id="17" idx="6"/>
              <a:endCxn id="21" idx="2"/>
            </p:cNvCxnSpPr>
            <p:nvPr/>
          </p:nvCxnSpPr>
          <p:spPr bwMode="auto">
            <a:xfrm>
              <a:off x="1219200" y="3867150"/>
              <a:ext cx="1600200" cy="127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7" name="Oval 16"/>
            <p:cNvSpPr/>
            <p:nvPr/>
          </p:nvSpPr>
          <p:spPr bwMode="auto">
            <a:xfrm>
              <a:off x="609600" y="35623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334000" y="35623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524000" y="36385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Verdana" pitchFamily="45" charset="0"/>
                </a:rPr>
                <a:t>Home Game</a:t>
              </a:r>
              <a:endPara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038600" y="36385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Verdana" pitchFamily="45" charset="0"/>
                </a:rPr>
                <a:t>Visitor Game</a:t>
              </a:r>
              <a:endPara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19400" y="35623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048000" y="35623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Parallel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Path of least resistance. </a:t>
            </a:r>
          </a:p>
          <a:p>
            <a:r>
              <a:rPr lang="en-US" dirty="0" smtClean="0"/>
              <a:t>Safety valve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504950"/>
            <a:ext cx="3657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 bwMode="auto">
          <a:xfrm flipV="1">
            <a:off x="1676400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flipV="1">
            <a:off x="1287449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flipV="1">
            <a:off x="2057400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Systems: Win Conditions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5800" y="4400550"/>
            <a:ext cx="7743245" cy="38762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Verdana" pitchFamily="45" charset="0"/>
              </a:rPr>
              <a:t>Hand &amp; </a:t>
            </a:r>
            <a:r>
              <a:rPr lang="en-US" dirty="0" err="1" smtClean="0">
                <a:solidFill>
                  <a:schemeClr val="tx1"/>
                </a:solidFill>
                <a:latin typeface="Verdana" pitchFamily="45" charset="0"/>
              </a:rPr>
              <a:t>Mana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21976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28800" y="2876550"/>
            <a:ext cx="4572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Creatures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66747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45" charset="0"/>
              </a:rPr>
              <a:t>Life Total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258955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685800" y="1504950"/>
            <a:ext cx="7743245" cy="38762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Verdana" pitchFamily="45" charset="0"/>
              </a:rPr>
              <a:t>Victory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2052759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V="1">
            <a:off x="3429000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V="1">
            <a:off x="3437599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 bwMode="auto">
          <a:xfrm>
            <a:off x="3172126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719347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45" charset="0"/>
              </a:rPr>
              <a:t>Deck Size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3409105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5205453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flipV="1">
            <a:off x="4816502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V="1">
            <a:off x="5586453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 bwMode="auto">
          <a:xfrm>
            <a:off x="4551029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357853" y="2876550"/>
            <a:ext cx="4572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Creatures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495800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45" charset="0"/>
              </a:rPr>
              <a:t>Poison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4788008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flipV="1">
            <a:off x="5581812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V="1">
            <a:off x="7186653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flipV="1">
            <a:off x="7199673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 bwMode="auto">
          <a:xfrm>
            <a:off x="6934200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477000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Verdana" pitchFamily="45" charset="0"/>
              </a:rPr>
              <a:t>Combos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7171179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Serial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Bottlenecks</a:t>
            </a:r>
          </a:p>
          <a:p>
            <a:r>
              <a:rPr lang="en-US" dirty="0" smtClean="0"/>
              <a:t>Propagation Latency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504950"/>
            <a:ext cx="3657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Systems: Resource Chains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2647950"/>
            <a:ext cx="15240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Deck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Verdana" pitchFamily="45" charset="0"/>
              </a:rPr>
              <a:t>&amp; Hand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09800" y="2647950"/>
            <a:ext cx="12192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Mana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0" y="264795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86400" y="264795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Creatures</a:t>
            </a:r>
            <a:endParaRPr kumimoji="1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239000" y="264795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Verdana" pitchFamily="45" charset="0"/>
              </a:rPr>
              <a:t>Life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 bwMode="auto">
          <a:xfrm>
            <a:off x="1828800" y="31432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3429000" y="31432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5105400" y="31432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1"/>
          </p:cNvCxnSpPr>
          <p:nvPr/>
        </p:nvCxnSpPr>
        <p:spPr bwMode="auto">
          <a:xfrm>
            <a:off x="6781800" y="3143250"/>
            <a:ext cx="4572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28800" y="203835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Example: Magic: the Gathering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Linearizing</a:t>
            </a:r>
            <a:r>
              <a:rPr lang="en-US" dirty="0" smtClean="0"/>
              <a:t>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51054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Example: Clash of Clans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752600" y="2876550"/>
            <a:ext cx="25908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Verdana" pitchFamily="45" charset="0"/>
              </a:rPr>
              <a:t>Base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00600" y="2038350"/>
            <a:ext cx="22098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Army</a:t>
            </a:r>
            <a:endParaRPr kumimoji="1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3943350"/>
            <a:ext cx="2246245" cy="7892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Verdana" pitchFamily="45" charset="0"/>
              </a:rPr>
              <a:t>Combat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7" name="Straight Arrow Connector 6"/>
          <p:cNvCxnSpPr>
            <a:stCxn id="4" idx="0"/>
            <a:endCxn id="5" idx="1"/>
          </p:cNvCxnSpPr>
          <p:nvPr/>
        </p:nvCxnSpPr>
        <p:spPr bwMode="auto">
          <a:xfrm rot="5400000" flipH="1" flipV="1">
            <a:off x="3752850" y="1828800"/>
            <a:ext cx="342900" cy="1752600"/>
          </a:xfrm>
          <a:prstGeom prst="bentConnector2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6"/>
          <p:cNvCxnSpPr>
            <a:stCxn id="5" idx="3"/>
            <a:endCxn id="6" idx="3"/>
          </p:cNvCxnSpPr>
          <p:nvPr/>
        </p:nvCxnSpPr>
        <p:spPr bwMode="auto">
          <a:xfrm flipH="1">
            <a:off x="6818245" y="2533650"/>
            <a:ext cx="192155" cy="1804311"/>
          </a:xfrm>
          <a:prstGeom prst="bentConnector3">
            <a:avLst>
              <a:gd name="adj1" fmla="val -118966"/>
            </a:avLst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6"/>
          <p:cNvCxnSpPr>
            <a:stCxn id="6" idx="1"/>
            <a:endCxn id="4" idx="2"/>
          </p:cNvCxnSpPr>
          <p:nvPr/>
        </p:nvCxnSpPr>
        <p:spPr bwMode="auto">
          <a:xfrm rot="10800000">
            <a:off x="3048000" y="3867151"/>
            <a:ext cx="1524000" cy="470811"/>
          </a:xfrm>
          <a:prstGeom prst="bentConnector2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Linearizing</a:t>
            </a:r>
            <a:r>
              <a:rPr lang="en-US" dirty="0" smtClean="0"/>
              <a:t>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504950"/>
            <a:ext cx="8382000" cy="99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 can “snip” the loop and view it as series connections.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2952750"/>
            <a:ext cx="2133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Verdana" pitchFamily="45" charset="0"/>
              </a:rPr>
              <a:t>Base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429000" y="2952750"/>
            <a:ext cx="22098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Army</a:t>
            </a:r>
            <a:endParaRPr kumimoji="1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48400" y="2952750"/>
            <a:ext cx="2246245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Verdana" pitchFamily="45" charset="0"/>
              </a:rPr>
              <a:t>Combat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>
            <a:off x="2667000" y="3524250"/>
            <a:ext cx="762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6"/>
          <p:cNvCxnSpPr>
            <a:stCxn id="5" idx="3"/>
            <a:endCxn id="6" idx="1"/>
          </p:cNvCxnSpPr>
          <p:nvPr/>
        </p:nvCxnSpPr>
        <p:spPr bwMode="auto">
          <a:xfrm>
            <a:off x="5638800" y="3524250"/>
            <a:ext cx="6096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 smtClean="0"/>
              <a:t>1 </a:t>
            </a:r>
            <a:r>
              <a:rPr lang="en-US" b="1" dirty="0" smtClean="0">
                <a:sym typeface="Wingdings"/>
              </a:rPr>
              <a:t></a:t>
            </a:r>
            <a:r>
              <a:rPr lang="en-US" b="1" dirty="0" smtClean="0"/>
              <a:t> 4</a:t>
            </a:r>
          </a:p>
          <a:p>
            <a:pPr marL="0" indent="0" algn="ctr">
              <a:buNone/>
            </a:pPr>
            <a:r>
              <a:rPr lang="en-US" b="1" dirty="0" smtClean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5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6</a:t>
            </a:r>
          </a:p>
          <a:p>
            <a:pPr marL="0" indent="0" algn="ctr">
              <a:buNone/>
            </a:pPr>
            <a:r>
              <a:rPr lang="en-US" b="1" dirty="0" smtClean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7</a:t>
            </a:r>
          </a:p>
          <a:p>
            <a:pPr marL="0" indent="0" algn="ctr">
              <a:buNone/>
            </a:pPr>
            <a:r>
              <a:rPr lang="en-US" b="1" dirty="0"/>
              <a:t>5</a:t>
            </a:r>
            <a:r>
              <a:rPr lang="en-US" b="1" dirty="0" smtClean="0"/>
              <a:t>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 smtClean="0"/>
              <a:t>6 </a:t>
            </a:r>
            <a:r>
              <a:rPr lang="en-US" b="1">
                <a:sym typeface="Wingdings"/>
              </a:rPr>
              <a:t></a:t>
            </a:r>
            <a:r>
              <a:rPr lang="en-US" b="1"/>
              <a:t> </a:t>
            </a:r>
            <a:r>
              <a:rPr lang="en-US" b="1" smtClean="0"/>
              <a:t>9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1</a:t>
            </a:r>
          </a:p>
          <a:p>
            <a:pPr marL="0" indent="0" algn="ctr">
              <a:buNone/>
            </a:pPr>
            <a:r>
              <a:rPr lang="en-US" b="1" dirty="0" smtClean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2</a:t>
            </a:r>
          </a:p>
          <a:p>
            <a:pPr marL="0" indent="0" algn="ctr">
              <a:buNone/>
            </a:pPr>
            <a:r>
              <a:rPr lang="en-US" b="1" dirty="0" smtClean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3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Choose two more ambassadors: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6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85800" y="1276350"/>
            <a:ext cx="6172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Game of Games</a:t>
            </a:r>
            <a: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Marc LeBlanc</a:t>
            </a:r>
            <a:r>
              <a:rPr lang="en-US" sz="2400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endParaRPr lang="en-US" sz="2400" dirty="0">
              <a:solidFill>
                <a:srgbClr val="FFFFFF"/>
              </a:solidFill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have 4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504950"/>
            <a:ext cx="8077200" cy="2743200"/>
          </a:xfrm>
        </p:spPr>
        <p:txBody>
          <a:bodyPr/>
          <a:lstStyle/>
          <a:p>
            <a:r>
              <a:rPr lang="en-US" dirty="0" smtClean="0"/>
              <a:t>Combine them to create a 1- or 2-player game.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Work until </a:t>
            </a:r>
            <a:r>
              <a:rPr lang="en-US" i="1" dirty="0" smtClean="0"/>
              <a:t>4:25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995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are the common ways that systems </a:t>
            </a:r>
            <a:r>
              <a:rPr lang="en-US" dirty="0" smtClean="0"/>
              <a:t>interact with each other?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Producer/Consumer</a:t>
            </a:r>
          </a:p>
          <a:p>
            <a:r>
              <a:rPr lang="en-US" dirty="0" smtClean="0"/>
              <a:t>Producer/Producer</a:t>
            </a:r>
          </a:p>
          <a:p>
            <a:r>
              <a:rPr lang="en-US" dirty="0" smtClean="0"/>
              <a:t>Consumer/Consumer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3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“Measurement”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E.g. </a:t>
            </a:r>
            <a:r>
              <a:rPr lang="en-US" dirty="0"/>
              <a:t>T</a:t>
            </a:r>
            <a:r>
              <a:rPr lang="en-US" dirty="0" smtClean="0"/>
              <a:t>emperature affects growth.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Eventful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E.g.  Noise attracts guards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8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Tight Coupling vs. Shared Channel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95567" y="1413841"/>
            <a:ext cx="6352867" cy="3429000"/>
            <a:chOff x="1143000" y="1412350"/>
            <a:chExt cx="6352867" cy="3429000"/>
          </a:xfrm>
        </p:grpSpPr>
        <p:pic>
          <p:nvPicPr>
            <p:cNvPr id="3074" name="Picture 2" descr="Bogbrew Witc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412350"/>
              <a:ext cx="2466667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Goblin K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412350"/>
              <a:ext cx="2466667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207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III!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 smtClean="0"/>
              <a:t>1 </a:t>
            </a:r>
            <a:r>
              <a:rPr lang="en-US" b="1" dirty="0" smtClean="0">
                <a:sym typeface="Wingdings"/>
              </a:rPr>
              <a:t></a:t>
            </a:r>
            <a:r>
              <a:rPr lang="en-US" b="1" dirty="0" smtClean="0"/>
              <a:t> 8</a:t>
            </a:r>
          </a:p>
          <a:p>
            <a:pPr marL="0" indent="0" algn="ctr">
              <a:buNone/>
            </a:pPr>
            <a:r>
              <a:rPr lang="en-US" b="1" dirty="0" smtClean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9</a:t>
            </a:r>
          </a:p>
          <a:p>
            <a:pPr marL="0" indent="0" algn="ctr">
              <a:buNone/>
            </a:pPr>
            <a:r>
              <a:rPr lang="en-US" b="1" dirty="0" smtClean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7</a:t>
            </a:r>
          </a:p>
          <a:p>
            <a:pPr marL="0" indent="0" algn="ctr">
              <a:buNone/>
            </a:pPr>
            <a:r>
              <a:rPr lang="en-US" b="1" dirty="0" smtClean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2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5</a:t>
            </a:r>
            <a:r>
              <a:rPr lang="en-US" b="1" dirty="0" smtClean="0"/>
              <a:t>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3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6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1</a:t>
            </a:r>
          </a:p>
          <a:p>
            <a:pPr marL="0" indent="0" algn="ctr">
              <a:buNone/>
            </a:pPr>
            <a:r>
              <a:rPr lang="en-US" b="1" dirty="0" smtClean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5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6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4</a:t>
            </a: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Choose two more ambassadors: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8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again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885950"/>
            <a:ext cx="8077200" cy="2743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Beta Test at 5:00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090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Test in 5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Write down your rules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0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 smtClean="0"/>
              <a:t>1 </a:t>
            </a:r>
            <a:r>
              <a:rPr lang="en-US" b="1" dirty="0" smtClean="0">
                <a:sym typeface="Wingdings"/>
              </a:rPr>
              <a:t></a:t>
            </a:r>
            <a:r>
              <a:rPr lang="en-US" b="1" dirty="0" smtClean="0"/>
              <a:t> 2</a:t>
            </a:r>
          </a:p>
          <a:p>
            <a:pPr marL="0" indent="0" algn="ctr">
              <a:buNone/>
            </a:pPr>
            <a:r>
              <a:rPr lang="en-US" b="1" dirty="0" smtClean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3</a:t>
            </a:r>
          </a:p>
          <a:p>
            <a:pPr marL="0" indent="0" algn="ctr">
              <a:buNone/>
            </a:pPr>
            <a:r>
              <a:rPr lang="en-US" b="1" dirty="0" smtClean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4</a:t>
            </a:r>
          </a:p>
          <a:p>
            <a:pPr marL="0" indent="0" algn="ctr">
              <a:buNone/>
            </a:pPr>
            <a:r>
              <a:rPr lang="en-US" b="1" dirty="0" smtClean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5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5</a:t>
            </a:r>
            <a:r>
              <a:rPr lang="en-US" b="1" dirty="0" smtClean="0"/>
              <a:t>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6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6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7</a:t>
            </a:r>
          </a:p>
          <a:p>
            <a:pPr marL="0" indent="0" algn="ctr">
              <a:buNone/>
            </a:pPr>
            <a:r>
              <a:rPr lang="en-US" b="1" dirty="0" smtClean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8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9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1</a:t>
            </a: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313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Choose one tester: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019550"/>
            <a:ext cx="25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Test until 5:20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5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Topic: Linked Game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Large games are networks of systems.  </a:t>
            </a:r>
          </a:p>
          <a:p>
            <a:r>
              <a:rPr lang="en-US" dirty="0" smtClean="0"/>
              <a:t>Systems are often smaller games.</a:t>
            </a:r>
          </a:p>
          <a:p>
            <a:r>
              <a:rPr lang="en-US" dirty="0" smtClean="0"/>
              <a:t>Dynamics emerge from network topology.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How’d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9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Topologies: Parallel, Series, Networks</a:t>
            </a:r>
          </a:p>
          <a:p>
            <a:r>
              <a:rPr lang="en-US" dirty="0" smtClean="0"/>
              <a:t>Linkages: Resources, States, Events</a:t>
            </a:r>
          </a:p>
          <a:p>
            <a:r>
              <a:rPr lang="en-US" dirty="0" smtClean="0"/>
              <a:t>Tight Coupling vs. Shared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6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66950"/>
            <a:ext cx="8077200" cy="781050"/>
          </a:xfrm>
        </p:spPr>
        <p:txBody>
          <a:bodyPr/>
          <a:lstStyle/>
          <a:p>
            <a:pPr algn="ctr"/>
            <a:r>
              <a:rPr lang="en-US" i="1" dirty="0" smtClean="0"/>
              <a:t>Fin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245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Some Math!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029200" y="1504950"/>
            <a:ext cx="3581400" cy="3276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Problem 2:</a:t>
            </a:r>
          </a:p>
          <a:p>
            <a:r>
              <a:rPr lang="en-US" sz="2400" dirty="0" smtClean="0"/>
              <a:t>Alice can paint a fence in 3 hours</a:t>
            </a:r>
          </a:p>
          <a:p>
            <a:r>
              <a:rPr lang="en-US" sz="2400" dirty="0" smtClean="0"/>
              <a:t>Bob can do it in 6 hours.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None/>
            </a:pPr>
            <a:r>
              <a:rPr lang="en-US" sz="2400" i="1" dirty="0" smtClean="0"/>
              <a:t>How long if they work together? 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3400" y="1504950"/>
            <a:ext cx="3581400" cy="3276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Problem 1: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Joe can prime 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 fence in 3 hours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He can then paint it in 6 hours.</a:t>
            </a:r>
            <a:endParaRPr kumimoji="0" lang="en-US" kern="0" dirty="0" smtClean="0">
              <a:solidFill>
                <a:srgbClr val="000000"/>
              </a:solidFill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How long does the whole task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 take?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implicit topologies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35814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Series: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0" y="150495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Parallel: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21145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Alice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52600" y="28765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5867400" y="2419350"/>
            <a:ext cx="4572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4800600" y="28003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Bob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85800" y="25717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Prime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33600" y="25717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Paint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324600" y="2114550"/>
            <a:ext cx="533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Paint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867400" y="3028950"/>
            <a:ext cx="4572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5800" y="4019550"/>
          <a:ext cx="2743200" cy="49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3" imgW="990360" imgH="177480" progId="Equation.3">
                  <p:embed/>
                </p:oleObj>
              </mc:Choice>
              <mc:Fallback>
                <p:oleObj name="Equation" r:id="rId3" imgW="9903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19550"/>
                        <a:ext cx="2743200" cy="4923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648200" y="3867150"/>
          <a:ext cx="280193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5" imgW="1358640" imgH="393480" progId="Equation.3">
                  <p:embed/>
                </p:oleObj>
              </mc:Choice>
              <mc:Fallback>
                <p:oleObj name="Equation" r:id="rId5" imgW="13586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67150"/>
                        <a:ext cx="2801938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Resistor Circuits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35814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Series: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0" y="150495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Parallel: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5800" y="4019550"/>
          <a:ext cx="20732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3" imgW="749160" imgH="215640" progId="Equation.3">
                  <p:embed/>
                </p:oleObj>
              </mc:Choice>
              <mc:Fallback>
                <p:oleObj name="Equation" r:id="rId3" imgW="7491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19550"/>
                        <a:ext cx="20732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600200" y="2114550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33400" y="2114550"/>
            <a:ext cx="1219200" cy="1219200"/>
          </a:xfrm>
          <a:prstGeom prst="rect">
            <a:avLst/>
          </a:prstGeom>
          <a:noFill/>
        </p:spPr>
      </p:pic>
      <p:pic>
        <p:nvPicPr>
          <p:cNvPr id="24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105400" y="2343150"/>
            <a:ext cx="1219200" cy="1219200"/>
          </a:xfrm>
          <a:prstGeom prst="rect">
            <a:avLst/>
          </a:prstGeom>
          <a:noFill/>
        </p:spPr>
      </p:pic>
      <p:pic>
        <p:nvPicPr>
          <p:cNvPr id="25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105400" y="1962150"/>
            <a:ext cx="1219200" cy="1219200"/>
          </a:xfrm>
          <a:prstGeom prst="rect">
            <a:avLst/>
          </a:prstGeom>
          <a:noFill/>
        </p:spPr>
      </p:pic>
      <p:cxnSp>
        <p:nvCxnSpPr>
          <p:cNvPr id="27" name="Straight Connector 26"/>
          <p:cNvCxnSpPr/>
          <p:nvPr/>
        </p:nvCxnSpPr>
        <p:spPr bwMode="auto">
          <a:xfrm>
            <a:off x="5181600" y="2571750"/>
            <a:ext cx="0" cy="38100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6248400" y="2571750"/>
            <a:ext cx="0" cy="38100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H="1">
            <a:off x="4953000" y="2776497"/>
            <a:ext cx="2286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flipH="1">
            <a:off x="6248400" y="2776497"/>
            <a:ext cx="2286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14400" y="28765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81200" y="28765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6400" y="20383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86400" y="30289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800600" y="3714750"/>
          <a:ext cx="1938337" cy="103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6" imgW="838080" imgH="431640" progId="Equation.3">
                  <p:embed/>
                </p:oleObj>
              </mc:Choice>
              <mc:Fallback>
                <p:oleObj name="Equation" r:id="rId6" imgW="8380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14750"/>
                        <a:ext cx="1938337" cy="1037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We can infer some dynamics from network topology.</a:t>
            </a:r>
          </a:p>
          <a:p>
            <a:r>
              <a:rPr lang="en-US" sz="2400" dirty="0" smtClean="0"/>
              <a:t>Parallel:</a:t>
            </a:r>
          </a:p>
          <a:p>
            <a:pPr lvl="1"/>
            <a:r>
              <a:rPr lang="en-US" sz="2000" dirty="0" smtClean="0"/>
              <a:t>Least Resistance</a:t>
            </a:r>
          </a:p>
          <a:p>
            <a:pPr lvl="1"/>
            <a:r>
              <a:rPr lang="en-US" sz="2000" dirty="0" smtClean="0"/>
              <a:t>Safety Valve</a:t>
            </a:r>
          </a:p>
          <a:p>
            <a:r>
              <a:rPr lang="en-US" sz="2400" dirty="0" smtClean="0"/>
              <a:t>Series:</a:t>
            </a:r>
          </a:p>
          <a:p>
            <a:pPr lvl="1"/>
            <a:r>
              <a:rPr lang="en-US" sz="2000" dirty="0" smtClean="0"/>
              <a:t>Bottleneck / Weakest Link</a:t>
            </a:r>
          </a:p>
          <a:p>
            <a:pPr lvl="1"/>
            <a:r>
              <a:rPr lang="en-US" sz="2000" dirty="0" smtClean="0"/>
              <a:t>Increased latency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764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Systems Interact via Channels</a:t>
            </a:r>
          </a:p>
          <a:p>
            <a:pPr lvl="1"/>
            <a:r>
              <a:rPr lang="en-US" dirty="0" err="1" smtClean="0"/>
              <a:t>Stateful</a:t>
            </a:r>
            <a:endParaRPr lang="en-US" dirty="0" smtClean="0"/>
          </a:p>
          <a:p>
            <a:pPr lvl="1"/>
            <a:r>
              <a:rPr lang="en-US" dirty="0" smtClean="0"/>
              <a:t>Eventful</a:t>
            </a:r>
          </a:p>
          <a:p>
            <a:r>
              <a:rPr lang="en-US" dirty="0" smtClean="0"/>
              <a:t>Engineering offers us models of these topologies.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2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Wrap-</a:t>
            </a:r>
            <a:r>
              <a:rPr lang="en-US" smtClean="0"/>
              <a:t>up in 236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3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connections between systems</a:t>
            </a:r>
          </a:p>
          <a:p>
            <a:r>
              <a:rPr lang="en-US" dirty="0" smtClean="0"/>
              <a:t>Two kinds: </a:t>
            </a:r>
            <a:endParaRPr lang="en-US" i="1" dirty="0" smtClean="0"/>
          </a:p>
          <a:p>
            <a:pPr lvl="1"/>
            <a:r>
              <a:rPr lang="en-US" dirty="0" err="1" smtClean="0"/>
              <a:t>Stateful</a:t>
            </a:r>
            <a:r>
              <a:rPr lang="en-US" dirty="0" smtClean="0"/>
              <a:t> (e.g. resources)</a:t>
            </a:r>
          </a:p>
          <a:p>
            <a:pPr lvl="1"/>
            <a:r>
              <a:rPr lang="en-US" dirty="0" smtClean="0"/>
              <a:t>Eventful (e.g. noises)</a:t>
            </a:r>
          </a:p>
          <a:p>
            <a:r>
              <a:rPr lang="en-US" dirty="0" smtClean="0"/>
              <a:t>Often have fictional meaning.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System?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Is a rule a system?</a:t>
            </a:r>
          </a:p>
          <a:p>
            <a:r>
              <a:rPr lang="en-US" dirty="0" smtClean="0"/>
              <a:t>Is a game a system?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 smtClean="0"/>
              <a:t>1 </a:t>
            </a:r>
            <a:r>
              <a:rPr lang="en-US" b="1" dirty="0" smtClean="0">
                <a:sym typeface="Wingdings"/>
              </a:rPr>
              <a:t></a:t>
            </a:r>
            <a:r>
              <a:rPr lang="en-US" b="1" dirty="0" smtClean="0"/>
              <a:t> 2, 3</a:t>
            </a:r>
          </a:p>
          <a:p>
            <a:pPr marL="0" indent="0" algn="ctr">
              <a:buNone/>
            </a:pPr>
            <a:r>
              <a:rPr lang="en-US" b="1" dirty="0" smtClean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3, 4</a:t>
            </a:r>
          </a:p>
          <a:p>
            <a:pPr marL="0" indent="0" algn="ctr">
              <a:buNone/>
            </a:pPr>
            <a:r>
              <a:rPr lang="en-US" b="1" dirty="0" smtClean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4, 5</a:t>
            </a:r>
          </a:p>
          <a:p>
            <a:pPr marL="0" indent="0" algn="ctr">
              <a:buNone/>
            </a:pPr>
            <a:r>
              <a:rPr lang="en-US" b="1" dirty="0" smtClean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5, 6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5</a:t>
            </a:r>
            <a:r>
              <a:rPr lang="en-US" b="1" dirty="0" smtClean="0"/>
              <a:t>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6, 7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6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7, 8</a:t>
            </a:r>
          </a:p>
          <a:p>
            <a:pPr marL="0" indent="0" algn="ctr">
              <a:buNone/>
            </a:pPr>
            <a:r>
              <a:rPr lang="en-US" b="1" dirty="0" smtClean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8, 9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9, 1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1, 2</a:t>
            </a: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2924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Choose 2 testers: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019550"/>
            <a:ext cx="366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Test until 5:50 (5:20)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Machine Model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6200000">
            <a:off x="4457700" y="2247900"/>
            <a:ext cx="12192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43400" y="2743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Logic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0" y="2209800"/>
            <a:ext cx="3962400" cy="2133600"/>
          </a:xfrm>
          <a:prstGeom prst="rect">
            <a:avLst/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43400" y="32004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343400" y="2667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9" name="AutoShape 9"/>
          <p:cNvCxnSpPr>
            <a:cxnSpLocks noChangeShapeType="1"/>
            <a:stCxn id="20" idx="3"/>
            <a:endCxn id="7" idx="1"/>
          </p:cNvCxnSpPr>
          <p:nvPr/>
        </p:nvCxnSpPr>
        <p:spPr bwMode="auto">
          <a:xfrm>
            <a:off x="3810000" y="3276600"/>
            <a:ext cx="533400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638800" y="2743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" name="AutoShape 12"/>
          <p:cNvCxnSpPr>
            <a:cxnSpLocks noChangeShapeType="1"/>
            <a:stCxn id="10" idx="3"/>
            <a:endCxn id="19" idx="3"/>
          </p:cNvCxnSpPr>
          <p:nvPr/>
        </p:nvCxnSpPr>
        <p:spPr bwMode="auto">
          <a:xfrm flipH="1">
            <a:off x="3810000" y="3124200"/>
            <a:ext cx="1981200" cy="655638"/>
          </a:xfrm>
          <a:prstGeom prst="bentConnector3">
            <a:avLst>
              <a:gd name="adj1" fmla="val -11537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477000" y="25908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Output</a:t>
            </a:r>
          </a:p>
        </p:txBody>
      </p:sp>
      <p:cxnSp>
        <p:nvCxnSpPr>
          <p:cNvPr id="15" name="AutoShape 15"/>
          <p:cNvCxnSpPr>
            <a:cxnSpLocks noChangeShapeType="1"/>
            <a:stCxn id="13" idx="3"/>
            <a:endCxn id="8" idx="1"/>
          </p:cNvCxnSpPr>
          <p:nvPr/>
        </p:nvCxnSpPr>
        <p:spPr bwMode="auto">
          <a:xfrm flipV="1">
            <a:off x="2057400" y="2743200"/>
            <a:ext cx="2286000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6"/>
          <p:cNvCxnSpPr>
            <a:cxnSpLocks noChangeShapeType="1"/>
            <a:stCxn id="11" idx="3"/>
            <a:endCxn id="14" idx="1"/>
          </p:cNvCxnSpPr>
          <p:nvPr/>
        </p:nvCxnSpPr>
        <p:spPr bwMode="auto">
          <a:xfrm>
            <a:off x="5791200" y="2819400"/>
            <a:ext cx="685800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514600" y="3048000"/>
            <a:ext cx="1295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514600" y="32305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State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657600" y="3687763"/>
            <a:ext cx="1524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657600" y="32004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64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Create some game systems.</a:t>
            </a:r>
          </a:p>
          <a:p>
            <a:r>
              <a:rPr lang="en-US" dirty="0" smtClean="0"/>
              <a:t>Link them together. </a:t>
            </a:r>
          </a:p>
          <a:p>
            <a:r>
              <a:rPr lang="en-US" dirty="0" smtClean="0"/>
              <a:t>Observe the resulting dynamics.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This is experimental. 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Create a simple game system.  </a:t>
            </a:r>
          </a:p>
          <a:p>
            <a:r>
              <a:rPr lang="en-US" dirty="0" smtClean="0"/>
              <a:t>Each table has an assignment sheet: 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Start/End conditions</a:t>
            </a:r>
          </a:p>
          <a:p>
            <a:pPr lvl="1"/>
            <a:r>
              <a:rPr lang="en-US" dirty="0" smtClean="0"/>
              <a:t>Constraints</a:t>
            </a:r>
          </a:p>
          <a:p>
            <a:pPr marL="57150" indent="0">
              <a:buNone/>
            </a:pPr>
            <a:r>
              <a:rPr lang="en-US" i="1" dirty="0"/>
              <a:t>D</a:t>
            </a:r>
            <a:r>
              <a:rPr lang="en-US" i="1" dirty="0" smtClean="0"/>
              <a:t>ue at 3:30 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down your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Fit on an index card</a:t>
            </a:r>
          </a:p>
          <a:p>
            <a:r>
              <a:rPr lang="en-US" dirty="0" smtClean="0"/>
              <a:t>Be ready to teach in 5 minutes (3:30)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Two Ambassadors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 smtClean="0"/>
              <a:t>1 </a:t>
            </a:r>
            <a:r>
              <a:rPr lang="en-US" b="1" dirty="0" smtClean="0">
                <a:sym typeface="Wingdings"/>
              </a:rPr>
              <a:t></a:t>
            </a:r>
            <a:r>
              <a:rPr lang="en-US" b="1" dirty="0" smtClean="0"/>
              <a:t> 2</a:t>
            </a:r>
          </a:p>
          <a:p>
            <a:pPr marL="0" indent="0" algn="ctr">
              <a:buNone/>
            </a:pPr>
            <a:r>
              <a:rPr lang="en-US" b="1" dirty="0" smtClean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3</a:t>
            </a:r>
          </a:p>
          <a:p>
            <a:pPr marL="0" indent="0" algn="ctr">
              <a:buNone/>
            </a:pPr>
            <a:r>
              <a:rPr lang="en-US" b="1" dirty="0" smtClean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1</a:t>
            </a:r>
          </a:p>
          <a:p>
            <a:pPr marL="0" indent="0" algn="ctr">
              <a:buNone/>
            </a:pPr>
            <a:r>
              <a:rPr lang="en-US" b="1" dirty="0" smtClean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5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5</a:t>
            </a:r>
            <a:r>
              <a:rPr lang="en-US" b="1" dirty="0" smtClean="0"/>
              <a:t>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6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6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4</a:t>
            </a:r>
          </a:p>
          <a:p>
            <a:pPr marL="0" indent="0" algn="ctr">
              <a:buNone/>
            </a:pPr>
            <a:r>
              <a:rPr lang="en-US" b="1" dirty="0" smtClean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8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9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7</a:t>
            </a: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3832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Move by Table Number: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4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Recommending A Strate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GDC16_ppt_main</Template>
  <TotalTime>28461</TotalTime>
  <Words>736</Words>
  <Application>Microsoft Macintosh PowerPoint</Application>
  <PresentationFormat>On-screen Show (16:9)</PresentationFormat>
  <Paragraphs>216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Recommending A Strategy</vt:lpstr>
      <vt:lpstr>Equation</vt:lpstr>
      <vt:lpstr>PowerPoint Presentation</vt:lpstr>
      <vt:lpstr>Game of Games  Marc LeBlanc  </vt:lpstr>
      <vt:lpstr>Topic: Linked Game Systems</vt:lpstr>
      <vt:lpstr>What’s a System? </vt:lpstr>
      <vt:lpstr>The State Machine Model</vt:lpstr>
      <vt:lpstr>Exercise:</vt:lpstr>
      <vt:lpstr>Your assignment</vt:lpstr>
      <vt:lpstr>Write down your rules</vt:lpstr>
      <vt:lpstr>Choose Two Ambassadors</vt:lpstr>
      <vt:lpstr>Merge the Two Systems</vt:lpstr>
      <vt:lpstr>Questions</vt:lpstr>
      <vt:lpstr>Parallel vs. Series</vt:lpstr>
      <vt:lpstr>Dynamics of Parallel Systems</vt:lpstr>
      <vt:lpstr>Parallel Systems: Win Conditions</vt:lpstr>
      <vt:lpstr>Dynamics of Serial Systems</vt:lpstr>
      <vt:lpstr>Serial Systems: Resource Chains</vt:lpstr>
      <vt:lpstr>Linearizing a Loop</vt:lpstr>
      <vt:lpstr>Linearizing a Loop</vt:lpstr>
      <vt:lpstr>Phase II! </vt:lpstr>
      <vt:lpstr>Now you have 4 systems</vt:lpstr>
      <vt:lpstr>Discussion</vt:lpstr>
      <vt:lpstr>Resource Interactions</vt:lpstr>
      <vt:lpstr>“Measurement” Interactions</vt:lpstr>
      <vt:lpstr>Eventful Interactions</vt:lpstr>
      <vt:lpstr>Tight Coupling vs. Shared Channel</vt:lpstr>
      <vt:lpstr>Phase III! </vt:lpstr>
      <vt:lpstr>Merge again</vt:lpstr>
      <vt:lpstr>Beta Test in 5 minutes</vt:lpstr>
      <vt:lpstr>Beta Test</vt:lpstr>
      <vt:lpstr>Discussion</vt:lpstr>
      <vt:lpstr>Review</vt:lpstr>
      <vt:lpstr>Fin</vt:lpstr>
      <vt:lpstr>Let’s Do Some Math!</vt:lpstr>
      <vt:lpstr>Different implicit topologies</vt:lpstr>
      <vt:lpstr>Like Resistor Circuits</vt:lpstr>
      <vt:lpstr>Conclusion (1/2)</vt:lpstr>
      <vt:lpstr>Conclusion (2/2)</vt:lpstr>
      <vt:lpstr>Fin!</vt:lpstr>
      <vt:lpstr>Interaction Channels</vt:lpstr>
      <vt:lpstr>Beta Test</vt:lpstr>
    </vt:vector>
  </TitlesOfParts>
  <Company>CMP Media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2005</dc:title>
  <dc:creator>Jamil Moledina</dc:creator>
  <cp:lastModifiedBy>Marc LeBlanc</cp:lastModifiedBy>
  <cp:revision>243</cp:revision>
  <cp:lastPrinted>1904-01-01T00:00:00Z</cp:lastPrinted>
  <dcterms:created xsi:type="dcterms:W3CDTF">2011-01-18T22:56:43Z</dcterms:created>
  <dcterms:modified xsi:type="dcterms:W3CDTF">2016-03-16T00:34:52Z</dcterms:modified>
</cp:coreProperties>
</file>